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57" r:id="rId3"/>
    <p:sldId id="258" r:id="rId4"/>
    <p:sldId id="260" r:id="rId5"/>
    <p:sldId id="259" r:id="rId6"/>
    <p:sldId id="263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9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9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46F0-CA0B-40F2-9169-87B0C4A4DC0C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E4CE-C4AA-452C-AD4C-6F6E9917B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4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E8DF2-E1FC-4A77-B671-485F1ED0479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7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3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8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1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24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9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5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4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703C-2DF1-455D-B9E2-6585B44B7C85}" type="datetimeFigureOut">
              <a:rPr lang="en-US" smtClean="0"/>
              <a:t>5/16/2013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F9F3B-A5AE-4AB3-900A-CA7ED7DF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17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6.wmf"/><Relationship Id="rId20" Type="http://schemas.openxmlformats.org/officeDocument/2006/relationships/image" Target="../media/image18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5.wmf"/><Relationship Id="rId20" Type="http://schemas.openxmlformats.org/officeDocument/2006/relationships/image" Target="../media/image2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35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36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44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3.wmf"/><Relationship Id="rId20" Type="http://schemas.openxmlformats.org/officeDocument/2006/relationships/image" Target="../media/image4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40.wmf"/><Relationship Id="rId19" Type="http://schemas.openxmlformats.org/officeDocument/2006/relationships/oleObject" Target="../embeddings/oleObject45.bin"/><Relationship Id="rId4" Type="http://schemas.openxmlformats.org/officeDocument/2006/relationships/image" Target="../media/image37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4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53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2.wmf"/><Relationship Id="rId20" Type="http://schemas.openxmlformats.org/officeDocument/2006/relationships/image" Target="../media/image5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49.wmf"/><Relationship Id="rId19" Type="http://schemas.openxmlformats.org/officeDocument/2006/relationships/oleObject" Target="../embeddings/oleObject54.bin"/><Relationship Id="rId4" Type="http://schemas.openxmlformats.org/officeDocument/2006/relationships/image" Target="../media/image46.w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62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6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63.bin"/><Relationship Id="rId4" Type="http://schemas.openxmlformats.org/officeDocument/2006/relationships/image" Target="../media/image55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60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0" y="260867"/>
            <a:ext cx="3505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X : Previous works.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X</a:t>
            </a:r>
            <a:r>
              <a:rPr lang="en-US" sz="1200" dirty="0">
                <a:solidFill>
                  <a:prstClr val="black"/>
                </a:solidFill>
              </a:rPr>
              <a:t> : Last / this week works.</a:t>
            </a:r>
          </a:p>
          <a:p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X</a:t>
            </a:r>
            <a:r>
              <a:rPr lang="en-US" sz="1200" dirty="0">
                <a:solidFill>
                  <a:srgbClr val="9BBB59">
                    <a:lumMod val="75000"/>
                  </a:srgbClr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: Next week tasks.</a:t>
            </a:r>
            <a:endParaRPr lang="en-US" sz="1200" dirty="0">
              <a:solidFill>
                <a:srgbClr val="9BBB59">
                  <a:lumMod val="75000"/>
                </a:srgbClr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5715000"/>
          <a:ext cx="8001000" cy="96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/>
                <a:gridCol w="1333500"/>
                <a:gridCol w="1333500"/>
                <a:gridCol w="1333500"/>
                <a:gridCol w="1333500"/>
                <a:gridCol w="13335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Electrode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Printing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4 and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6 mil electrode printing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Print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with Ag, Ag/</a:t>
                      </a:r>
                      <a:r>
                        <a:rPr lang="en-US" sz="1100" baseline="0" dirty="0" err="1" smtClean="0">
                          <a:solidFill>
                            <a:schemeClr val="tx1"/>
                          </a:solidFill>
                        </a:rPr>
                        <a:t>AgCl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, and Carbon inks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Optimization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of printing process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Print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Electrode on ES metal Oxide fiber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Experimental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plane and procedure*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22641" y="1258479"/>
          <a:ext cx="10528485" cy="1359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135"/>
                <a:gridCol w="957135"/>
                <a:gridCol w="957135"/>
                <a:gridCol w="957135"/>
                <a:gridCol w="957135"/>
                <a:gridCol w="957135"/>
                <a:gridCol w="957135"/>
                <a:gridCol w="957135"/>
                <a:gridCol w="957135"/>
                <a:gridCol w="957135"/>
                <a:gridCol w="957135"/>
              </a:tblGrid>
              <a:tr h="636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Sensing mechanism under illumination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</a:rPr>
                        <a:t>Photocurrent measurement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CO sensing under red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CO sensing under green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CO sensing under UV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CO sensing under low CO concentration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US" sz="11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sensing under UV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NH</a:t>
                      </a:r>
                      <a:r>
                        <a:rPr lang="en-US" sz="11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sensing under UV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Find out right combination to reduce CO poisoning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Draft of paper and figures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02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5575" y="-2703"/>
            <a:ext cx="4339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Weekly  sensor group meeting (</a:t>
            </a:r>
            <a:r>
              <a:rPr lang="en-US" dirty="0" smtClean="0">
                <a:solidFill>
                  <a:prstClr val="black"/>
                </a:solidFill>
              </a:rPr>
              <a:t>05/16/2013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 err="1">
                <a:solidFill>
                  <a:prstClr val="black"/>
                </a:solidFill>
              </a:rPr>
              <a:t>Heng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Chia</a:t>
            </a:r>
            <a:r>
              <a:rPr lang="en-US" dirty="0">
                <a:solidFill>
                  <a:prstClr val="black"/>
                </a:solidFill>
              </a:rPr>
              <a:t> Su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643" y="929746"/>
            <a:ext cx="870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Task 1 : Reproduce </a:t>
            </a:r>
            <a:r>
              <a:rPr lang="en-US" dirty="0" smtClean="0">
                <a:solidFill>
                  <a:prstClr val="black"/>
                </a:solidFill>
              </a:rPr>
              <a:t>SnO</a:t>
            </a:r>
            <a:r>
              <a:rPr lang="en-US" baseline="-25000" dirty="0" smtClean="0">
                <a:solidFill>
                  <a:prstClr val="black"/>
                </a:solidFill>
              </a:rPr>
              <a:t>2</a:t>
            </a:r>
            <a:r>
              <a:rPr lang="en-US" dirty="0" smtClean="0">
                <a:solidFill>
                  <a:prstClr val="black"/>
                </a:solidFill>
              </a:rPr>
              <a:t>/SWNTs </a:t>
            </a:r>
            <a:r>
              <a:rPr lang="en-US" dirty="0">
                <a:solidFill>
                  <a:prstClr val="black"/>
                </a:solidFill>
              </a:rPr>
              <a:t>CO </a:t>
            </a:r>
            <a:r>
              <a:rPr lang="en-US" dirty="0" smtClean="0">
                <a:solidFill>
                  <a:prstClr val="black"/>
                </a:solidFill>
              </a:rPr>
              <a:t>sensor and study of </a:t>
            </a:r>
            <a:r>
              <a:rPr lang="en-US" dirty="0" err="1" smtClean="0">
                <a:solidFill>
                  <a:prstClr val="black"/>
                </a:solidFill>
              </a:rPr>
              <a:t>Pt</a:t>
            </a:r>
            <a:r>
              <a:rPr lang="en-US" dirty="0" smtClean="0">
                <a:solidFill>
                  <a:prstClr val="black"/>
                </a:solidFill>
              </a:rPr>
              <a:t>/SnO</a:t>
            </a:r>
            <a:r>
              <a:rPr lang="en-US" baseline="-25000" dirty="0" smtClean="0">
                <a:solidFill>
                  <a:prstClr val="black"/>
                </a:solidFill>
              </a:rPr>
              <a:t>2</a:t>
            </a:r>
            <a:r>
              <a:rPr lang="en-US" dirty="0" smtClean="0">
                <a:solidFill>
                  <a:prstClr val="black"/>
                </a:solidFill>
              </a:rPr>
              <a:t>/SWNTs hybrid structure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6742" y="5334000"/>
            <a:ext cx="883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Task 4: </a:t>
            </a:r>
            <a:r>
              <a:rPr lang="en-US" dirty="0" err="1">
                <a:solidFill>
                  <a:prstClr val="black"/>
                </a:solidFill>
              </a:rPr>
              <a:t>Electropsinning</a:t>
            </a:r>
            <a:r>
              <a:rPr lang="en-US" dirty="0">
                <a:solidFill>
                  <a:prstClr val="black"/>
                </a:solidFill>
              </a:rPr>
              <a:t> metal oxide </a:t>
            </a:r>
            <a:r>
              <a:rPr lang="en-US" dirty="0" err="1">
                <a:solidFill>
                  <a:prstClr val="black"/>
                </a:solidFill>
              </a:rPr>
              <a:t>nanofiber</a:t>
            </a:r>
            <a:r>
              <a:rPr lang="en-US" dirty="0">
                <a:solidFill>
                  <a:prstClr val="black"/>
                </a:solidFill>
              </a:rPr>
              <a:t>  for  gas sensor under elevated temperature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4643" y="2609273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Task2: </a:t>
            </a:r>
            <a:r>
              <a:rPr lang="en-US" dirty="0" err="1" smtClean="0">
                <a:solidFill>
                  <a:prstClr val="black"/>
                </a:solidFill>
              </a:rPr>
              <a:t>Pt</a:t>
            </a:r>
            <a:r>
              <a:rPr lang="en-US" dirty="0" smtClean="0">
                <a:solidFill>
                  <a:prstClr val="black"/>
                </a:solidFill>
              </a:rPr>
              <a:t>/SWNTs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179634"/>
              </p:ext>
            </p:extLst>
          </p:nvPr>
        </p:nvGraphicFramePr>
        <p:xfrm>
          <a:off x="249381" y="2948017"/>
          <a:ext cx="10989142" cy="113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013"/>
                <a:gridCol w="999013"/>
                <a:gridCol w="999013"/>
                <a:gridCol w="999013"/>
                <a:gridCol w="999013"/>
                <a:gridCol w="1107996"/>
                <a:gridCol w="890029"/>
                <a:gridCol w="999013"/>
                <a:gridCol w="999013"/>
                <a:gridCol w="999013"/>
                <a:gridCol w="9990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CO Sensing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from 25 ppm to 2000 ppm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Regeneration at 170</a:t>
                      </a:r>
                      <a:r>
                        <a:rPr lang="en-US" sz="1100" baseline="30000" dirty="0" smtClean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CO sensing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under higher applied Voltage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CO sensing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under 9V applied Voltage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highest potential an apply for sensing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CO sensing at 3.5, 3, 2,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and 1V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CO sensing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at 3V under 100°C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Photocurrent measurement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US" sz="11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, NH</a:t>
                      </a:r>
                      <a:r>
                        <a:rPr lang="en-US" sz="1100" baseline="-2500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and H</a:t>
                      </a:r>
                      <a:r>
                        <a:rPr lang="en-US" sz="1100" baseline="-25000" dirty="0" smtClean="0">
                          <a:solidFill>
                            <a:schemeClr val="tx1"/>
                          </a:solidFill>
                        </a:rPr>
                        <a:t>2  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sensing under UV light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524001" y="4050268"/>
            <a:ext cx="48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Task3: Longevity of SnO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/SWNTs and regeneration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524001" y="4460240"/>
          <a:ext cx="8229599" cy="79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Align SWNTs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Deposition of SnO</a:t>
                      </a:r>
                      <a:r>
                        <a:rPr lang="en-US" sz="11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Sensing as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fabricate SnO</a:t>
                      </a:r>
                      <a:r>
                        <a:rPr lang="en-US" sz="11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Method for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regeneration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/>
          </p:cNvGraphicFramePr>
          <p:nvPr/>
        </p:nvGraphicFramePr>
        <p:xfrm>
          <a:off x="1599529" y="4553221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" name="Graph" r:id="rId3" imgW="3876480" imgH="2988000" progId="Origin50.Graph">
                  <p:embed/>
                </p:oleObj>
              </mc:Choice>
              <mc:Fallback>
                <p:oleObj name="Graph" r:id="rId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9529" y="4553221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377" y="-417607"/>
            <a:ext cx="11208469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/>
              <a:t>Pt</a:t>
            </a:r>
            <a:r>
              <a:rPr lang="en-US" sz="2800" dirty="0"/>
              <a:t>/SWNTs </a:t>
            </a:r>
            <a:r>
              <a:rPr lang="en-US" sz="2800" dirty="0" smtClean="0"/>
              <a:t>_ </a:t>
            </a:r>
            <a:r>
              <a:rPr lang="en-US" sz="2800" dirty="0"/>
              <a:t>1 </a:t>
            </a:r>
            <a:r>
              <a:rPr lang="en-US" sz="2800" dirty="0" err="1"/>
              <a:t>mM</a:t>
            </a:r>
            <a:r>
              <a:rPr lang="en-US" sz="2800" dirty="0"/>
              <a:t> </a:t>
            </a:r>
            <a:r>
              <a:rPr lang="en-US" sz="2800" dirty="0" smtClean="0"/>
              <a:t>Photocurrent Under UV </a:t>
            </a:r>
            <a:r>
              <a:rPr lang="en-US" sz="2800" dirty="0" smtClean="0"/>
              <a:t>Illumination In Air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261573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0" y="4741026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084" y="49867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-0.45V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6985" y="266287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-0.55V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8477" y="474416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-0.625V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2201" y="288174"/>
            <a:ext cx="165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24" y="288898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8201" y="283216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graphicFrame>
        <p:nvGraphicFramePr>
          <p:cNvPr id="13" name="Object 12"/>
          <p:cNvGraphicFramePr>
            <a:graphicFrameLocks/>
          </p:cNvGraphicFramePr>
          <p:nvPr/>
        </p:nvGraphicFramePr>
        <p:xfrm>
          <a:off x="7575528" y="4553221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Graph" r:id="rId5" imgW="3876480" imgH="2988000" progId="Origin50.Graph">
                  <p:embed/>
                </p:oleObj>
              </mc:Choice>
              <mc:Fallback>
                <p:oleObj name="Graph" r:id="rId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5528" y="4553221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/>
          </p:cNvGraphicFramePr>
          <p:nvPr/>
        </p:nvGraphicFramePr>
        <p:xfrm>
          <a:off x="4532376" y="4553221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name="Graph" r:id="rId7" imgW="3876480" imgH="2988000" progId="Origin50.Graph">
                  <p:embed/>
                </p:oleObj>
              </mc:Choice>
              <mc:Fallback>
                <p:oleObj name="Graph" r:id="rId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32376" y="4553221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/>
          </p:cNvGraphicFramePr>
          <p:nvPr/>
        </p:nvGraphicFramePr>
        <p:xfrm>
          <a:off x="1599529" y="2401152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" name="Graph" r:id="rId9" imgW="3876480" imgH="2988000" progId="Origin50.Graph">
                  <p:embed/>
                </p:oleObj>
              </mc:Choice>
              <mc:Fallback>
                <p:oleObj name="Graph" r:id="rId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9529" y="2401152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/>
          </p:cNvGraphicFramePr>
          <p:nvPr/>
        </p:nvGraphicFramePr>
        <p:xfrm>
          <a:off x="7575528" y="2401152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" name="Graph" r:id="rId11" imgW="3876480" imgH="2988000" progId="Origin50.Graph">
                  <p:embed/>
                </p:oleObj>
              </mc:Choice>
              <mc:Fallback>
                <p:oleObj name="Graph" r:id="rId11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75528" y="2401152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/>
          </p:cNvGraphicFramePr>
          <p:nvPr/>
        </p:nvGraphicFramePr>
        <p:xfrm>
          <a:off x="4529533" y="242943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" name="Graph" r:id="rId13" imgW="3876480" imgH="2988000" progId="Origin50.Graph">
                  <p:embed/>
                </p:oleObj>
              </mc:Choice>
              <mc:Fallback>
                <p:oleObj name="Graph" r:id="rId1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29533" y="242943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/>
          </p:cNvGraphicFramePr>
          <p:nvPr/>
        </p:nvGraphicFramePr>
        <p:xfrm>
          <a:off x="4404222" y="285759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" name="Graph" r:id="rId15" imgW="3876480" imgH="2988000" progId="Origin50.Graph">
                  <p:embed/>
                </p:oleObj>
              </mc:Choice>
              <mc:Fallback>
                <p:oleObj name="Graph" r:id="rId1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04222" y="285759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/>
          </p:cNvGraphicFramePr>
          <p:nvPr/>
        </p:nvGraphicFramePr>
        <p:xfrm>
          <a:off x="7544431" y="295839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Graph" r:id="rId17" imgW="3876480" imgH="2988000" progId="Origin50.Graph">
                  <p:embed/>
                </p:oleObj>
              </mc:Choice>
              <mc:Fallback>
                <p:oleObj name="Graph" r:id="rId1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44431" y="295839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/>
          </p:cNvGraphicFramePr>
          <p:nvPr/>
        </p:nvGraphicFramePr>
        <p:xfrm>
          <a:off x="1603148" y="305645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Graph" r:id="rId19" imgW="3876480" imgH="2988000" progId="Origin50.Graph">
                  <p:embed/>
                </p:oleObj>
              </mc:Choice>
              <mc:Fallback>
                <p:oleObj name="Graph" r:id="rId1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603148" y="305645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94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/>
          </p:cNvGraphicFramePr>
          <p:nvPr/>
        </p:nvGraphicFramePr>
        <p:xfrm>
          <a:off x="1406206" y="283216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" name="Graph" r:id="rId3" imgW="3876480" imgH="2988000" progId="Origin50.Graph">
                  <p:embed/>
                </p:oleObj>
              </mc:Choice>
              <mc:Fallback>
                <p:oleObj name="Graph" r:id="rId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6206" y="283216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/>
          </p:cNvGraphicFramePr>
          <p:nvPr/>
        </p:nvGraphicFramePr>
        <p:xfrm>
          <a:off x="1501240" y="4559580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" name="Graph" r:id="rId5" imgW="3876480" imgH="2988000" progId="Origin50.Graph">
                  <p:embed/>
                </p:oleObj>
              </mc:Choice>
              <mc:Fallback>
                <p:oleObj name="Graph" r:id="rId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1240" y="4559580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/>
          </p:cNvGraphicFramePr>
          <p:nvPr/>
        </p:nvGraphicFramePr>
        <p:xfrm>
          <a:off x="1474574" y="2414337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name="Graph" r:id="rId7" imgW="3876480" imgH="2988000" progId="Origin50.Graph">
                  <p:embed/>
                </p:oleObj>
              </mc:Choice>
              <mc:Fallback>
                <p:oleObj name="Graph" r:id="rId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4574" y="2414337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377" y="-417607"/>
            <a:ext cx="11208469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Pt/SWNTs toward CO Sensing _ 1 </a:t>
            </a:r>
            <a:r>
              <a:rPr lang="en-US" sz="2800" dirty="0" err="1"/>
              <a:t>mM</a:t>
            </a:r>
            <a:r>
              <a:rPr lang="en-US" sz="2800" dirty="0"/>
              <a:t> </a:t>
            </a:r>
            <a:r>
              <a:rPr lang="en-US" sz="2800" dirty="0" smtClean="0"/>
              <a:t>Under UV Illumination </a:t>
            </a:r>
            <a:r>
              <a:rPr lang="en-US" sz="2800" dirty="0" smtClean="0">
                <a:solidFill>
                  <a:srgbClr val="FF0000"/>
                </a:solidFill>
              </a:rPr>
              <a:t>5-200 PPM CO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261573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0" y="4741026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0132" y="55015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-0.45V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3932" y="260755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-0.55V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3932" y="474115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-0.625V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2201" y="288174"/>
            <a:ext cx="165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24" y="288898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8201" y="283216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4401461" y="283216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" name="Graph" r:id="rId9" imgW="3876480" imgH="2988000" progId="Origin50.Graph">
                  <p:embed/>
                </p:oleObj>
              </mc:Choice>
              <mc:Fallback>
                <p:oleObj name="Graph" r:id="rId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01461" y="283216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/>
          </p:cNvGraphicFramePr>
          <p:nvPr/>
        </p:nvGraphicFramePr>
        <p:xfrm>
          <a:off x="7514086" y="283216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Graph" r:id="rId11" imgW="3876480" imgH="2988000" progId="Origin50.Graph">
                  <p:embed/>
                </p:oleObj>
              </mc:Choice>
              <mc:Fallback>
                <p:oleObj name="Graph" r:id="rId11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14086" y="283216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/>
          </p:cNvGraphicFramePr>
          <p:nvPr/>
        </p:nvGraphicFramePr>
        <p:xfrm>
          <a:off x="7563512" y="2415512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Graph" r:id="rId13" imgW="3876480" imgH="2988000" progId="Origin50.Graph">
                  <p:embed/>
                </p:oleObj>
              </mc:Choice>
              <mc:Fallback>
                <p:oleObj name="Graph" r:id="rId1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63512" y="2415512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/>
          </p:cNvGraphicFramePr>
          <p:nvPr/>
        </p:nvGraphicFramePr>
        <p:xfrm>
          <a:off x="7612938" y="455015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" name="Graph" r:id="rId15" imgW="3876480" imgH="2988000" progId="Origin50.Graph">
                  <p:embed/>
                </p:oleObj>
              </mc:Choice>
              <mc:Fallback>
                <p:oleObj name="Graph" r:id="rId1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612938" y="455015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/>
        </p:nvGraphicFramePr>
        <p:xfrm>
          <a:off x="4460977" y="455015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Graph" r:id="rId17" imgW="3876480" imgH="2988000" progId="Origin50.Graph">
                  <p:embed/>
                </p:oleObj>
              </mc:Choice>
              <mc:Fallback>
                <p:oleObj name="Graph" r:id="rId1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60977" y="455015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/>
          </p:cNvGraphicFramePr>
          <p:nvPr/>
        </p:nvGraphicFramePr>
        <p:xfrm>
          <a:off x="4434311" y="2424939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name="Graph" r:id="rId19" imgW="3876480" imgH="2988000" progId="Origin50.Graph">
                  <p:embed/>
                </p:oleObj>
              </mc:Choice>
              <mc:Fallback>
                <p:oleObj name="Graph" r:id="rId1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434311" y="2424939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8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57" y="-435160"/>
            <a:ext cx="11208469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Pt/SWNTs toward CO </a:t>
            </a:r>
            <a:r>
              <a:rPr lang="en-US" sz="2800" dirty="0" smtClean="0"/>
              <a:t>Sensing_ 1 </a:t>
            </a:r>
            <a:r>
              <a:rPr lang="en-US" sz="2800" dirty="0" err="1" smtClean="0"/>
              <a:t>mM</a:t>
            </a:r>
            <a:r>
              <a:rPr lang="en-US" sz="2800" dirty="0" smtClean="0"/>
              <a:t>_ </a:t>
            </a:r>
            <a:r>
              <a:rPr lang="en-US" sz="2800" dirty="0" smtClean="0">
                <a:solidFill>
                  <a:srgbClr val="FF0000"/>
                </a:solidFill>
              </a:rPr>
              <a:t>5-200 ppm CO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261573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0" y="4741026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4438" y="5500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-0.45V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8238" y="26074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-0.55V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38" y="474102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-0.625V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2201" y="288174"/>
            <a:ext cx="165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24" y="288898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8201" y="283216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graphicFrame>
        <p:nvGraphicFramePr>
          <p:cNvPr id="13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811308"/>
              </p:ext>
            </p:extLst>
          </p:nvPr>
        </p:nvGraphicFramePr>
        <p:xfrm>
          <a:off x="4483670" y="241712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1" name="Graph" r:id="rId3" imgW="3876480" imgH="2988000" progId="Origin50.Graph">
                  <p:embed/>
                </p:oleObj>
              </mc:Choice>
              <mc:Fallback>
                <p:oleObj name="Graph" r:id="rId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3670" y="241712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6328842"/>
              </p:ext>
            </p:extLst>
          </p:nvPr>
        </p:nvGraphicFramePr>
        <p:xfrm>
          <a:off x="4534699" y="4551920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" name="Graph" r:id="rId5" imgW="3876480" imgH="2988000" progId="Origin50.Graph">
                  <p:embed/>
                </p:oleObj>
              </mc:Choice>
              <mc:Fallback>
                <p:oleObj name="Graph" r:id="rId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34699" y="4551920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8225814"/>
              </p:ext>
            </p:extLst>
          </p:nvPr>
        </p:nvGraphicFramePr>
        <p:xfrm>
          <a:off x="4469528" y="285009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" name="Graph" r:id="rId7" imgW="3876480" imgH="2988000" progId="Origin50.Graph">
                  <p:embed/>
                </p:oleObj>
              </mc:Choice>
              <mc:Fallback>
                <p:oleObj name="Graph" r:id="rId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528" y="285009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388106"/>
              </p:ext>
            </p:extLst>
          </p:nvPr>
        </p:nvGraphicFramePr>
        <p:xfrm>
          <a:off x="7712976" y="241712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" name="Graph" r:id="rId9" imgW="3876480" imgH="2988000" progId="Origin50.Graph">
                  <p:embed/>
                </p:oleObj>
              </mc:Choice>
              <mc:Fallback>
                <p:oleObj name="Graph" r:id="rId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12976" y="241712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568958"/>
              </p:ext>
            </p:extLst>
          </p:nvPr>
        </p:nvGraphicFramePr>
        <p:xfrm>
          <a:off x="7712976" y="4564223"/>
          <a:ext cx="3127248" cy="2414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" name="Graph" r:id="rId11" imgW="3876480" imgH="2988000" progId="Origin50.Graph">
                  <p:embed/>
                </p:oleObj>
              </mc:Choice>
              <mc:Fallback>
                <p:oleObj name="Graph" r:id="rId11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12976" y="4564223"/>
                        <a:ext cx="3127248" cy="2414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336762"/>
              </p:ext>
            </p:extLst>
          </p:nvPr>
        </p:nvGraphicFramePr>
        <p:xfrm>
          <a:off x="7661947" y="300707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" name="Graph" r:id="rId13" imgW="3876480" imgH="2988000" progId="Origin50.Graph">
                  <p:embed/>
                </p:oleObj>
              </mc:Choice>
              <mc:Fallback>
                <p:oleObj name="Graph" r:id="rId1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61947" y="300707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6812269"/>
              </p:ext>
            </p:extLst>
          </p:nvPr>
        </p:nvGraphicFramePr>
        <p:xfrm>
          <a:off x="1464452" y="293230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" name="Graph" r:id="rId15" imgW="3876480" imgH="2988000" progId="Origin50.Graph">
                  <p:embed/>
                </p:oleObj>
              </mc:Choice>
              <mc:Fallback>
                <p:oleObj name="Graph" r:id="rId1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64452" y="293230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2736283"/>
              </p:ext>
            </p:extLst>
          </p:nvPr>
        </p:nvGraphicFramePr>
        <p:xfrm>
          <a:off x="1470341" y="2414354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8" name="Graph" r:id="rId17" imgW="3876480" imgH="2988000" progId="Origin50.Graph">
                  <p:embed/>
                </p:oleObj>
              </mc:Choice>
              <mc:Fallback>
                <p:oleObj name="Graph" r:id="rId1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470341" y="2414354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084292"/>
              </p:ext>
            </p:extLst>
          </p:nvPr>
        </p:nvGraphicFramePr>
        <p:xfrm>
          <a:off x="1482143" y="4551467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9" name="Graph" r:id="rId19" imgW="3876480" imgH="2988000" progId="Origin50.Graph">
                  <p:embed/>
                </p:oleObj>
              </mc:Choice>
              <mc:Fallback>
                <p:oleObj name="Graph" r:id="rId1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2143" y="4551467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37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/>
          </p:cNvGraphicFramePr>
          <p:nvPr/>
        </p:nvGraphicFramePr>
        <p:xfrm>
          <a:off x="1545839" y="300056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" name="Graph" r:id="rId3" imgW="3876480" imgH="2988000" progId="Origin50.Graph">
                  <p:embed/>
                </p:oleObj>
              </mc:Choice>
              <mc:Fallback>
                <p:oleObj name="Graph" r:id="rId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5839" y="300056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/>
          </p:cNvGraphicFramePr>
          <p:nvPr/>
        </p:nvGraphicFramePr>
        <p:xfrm>
          <a:off x="1524000" y="2428982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" name="Graph" r:id="rId5" imgW="3876480" imgH="2988000" progId="Origin50.Graph">
                  <p:embed/>
                </p:oleObj>
              </mc:Choice>
              <mc:Fallback>
                <p:oleObj name="Graph" r:id="rId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2428982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/>
          </p:cNvGraphicFramePr>
          <p:nvPr/>
        </p:nvGraphicFramePr>
        <p:xfrm>
          <a:off x="1534920" y="4555196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" name="Graph" r:id="rId7" imgW="3876480" imgH="2988000" progId="Origin50.Graph">
                  <p:embed/>
                </p:oleObj>
              </mc:Choice>
              <mc:Fallback>
                <p:oleObj name="Graph" r:id="rId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4920" y="4555196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377" y="-417607"/>
            <a:ext cx="11208469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Pt/SWNTs toward CO Sensing _ 1 </a:t>
            </a:r>
            <a:r>
              <a:rPr lang="en-US" sz="2800" dirty="0" err="1"/>
              <a:t>mM</a:t>
            </a:r>
            <a:r>
              <a:rPr lang="en-US" sz="2800" dirty="0"/>
              <a:t> </a:t>
            </a:r>
            <a:r>
              <a:rPr lang="en-US" sz="2800" dirty="0" smtClean="0"/>
              <a:t>Under UV Illumination </a:t>
            </a:r>
            <a:r>
              <a:rPr lang="en-US" sz="2800" dirty="0" smtClean="0">
                <a:solidFill>
                  <a:srgbClr val="FF0000"/>
                </a:solidFill>
              </a:rPr>
              <a:t>0.05-5 PPM CO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261573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0" y="4741026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4438" y="5500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-0.45V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8238" y="26074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-0.55V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38" y="474102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-0.625V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2201" y="288174"/>
            <a:ext cx="165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24" y="288898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8201" y="283216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graphicFrame>
        <p:nvGraphicFramePr>
          <p:cNvPr id="13" name="Object 12"/>
          <p:cNvGraphicFramePr>
            <a:graphicFrameLocks/>
          </p:cNvGraphicFramePr>
          <p:nvPr/>
        </p:nvGraphicFramePr>
        <p:xfrm>
          <a:off x="7653483" y="4538712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" name="Graph" r:id="rId9" imgW="3876480" imgH="2988000" progId="Origin50.Graph">
                  <p:embed/>
                </p:oleObj>
              </mc:Choice>
              <mc:Fallback>
                <p:oleObj name="Graph" r:id="rId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53483" y="4538712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/>
          </p:cNvGraphicFramePr>
          <p:nvPr/>
        </p:nvGraphicFramePr>
        <p:xfrm>
          <a:off x="4466688" y="456462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" name="Graph" r:id="rId11" imgW="3876480" imgH="2988000" progId="Origin50.Graph">
                  <p:embed/>
                </p:oleObj>
              </mc:Choice>
              <mc:Fallback>
                <p:oleObj name="Graph" r:id="rId11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6688" y="456462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/>
          </p:cNvGraphicFramePr>
          <p:nvPr/>
        </p:nvGraphicFramePr>
        <p:xfrm>
          <a:off x="4466688" y="2428982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name="Graph" r:id="rId13" imgW="3876480" imgH="2988000" progId="Origin50.Graph">
                  <p:embed/>
                </p:oleObj>
              </mc:Choice>
              <mc:Fallback>
                <p:oleObj name="Graph" r:id="rId1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66688" y="2428982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/>
          </p:cNvGraphicFramePr>
          <p:nvPr/>
        </p:nvGraphicFramePr>
        <p:xfrm>
          <a:off x="7600299" y="2428982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" name="Graph" r:id="rId15" imgW="3876480" imgH="2988000" progId="Origin50.Graph">
                  <p:embed/>
                </p:oleObj>
              </mc:Choice>
              <mc:Fallback>
                <p:oleObj name="Graph" r:id="rId1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600299" y="2428982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/>
          </p:cNvGraphicFramePr>
          <p:nvPr/>
        </p:nvGraphicFramePr>
        <p:xfrm>
          <a:off x="4466688" y="281924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" name="Graph" r:id="rId17" imgW="3876480" imgH="2988000" progId="Origin50.Graph">
                  <p:embed/>
                </p:oleObj>
              </mc:Choice>
              <mc:Fallback>
                <p:oleObj name="Graph" r:id="rId1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66688" y="281924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/>
          </p:cNvGraphicFramePr>
          <p:nvPr/>
        </p:nvGraphicFramePr>
        <p:xfrm>
          <a:off x="7572097" y="301178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Graph" r:id="rId19" imgW="3876480" imgH="2988000" progId="Origin50.Graph">
                  <p:embed/>
                </p:oleObj>
              </mc:Choice>
              <mc:Fallback>
                <p:oleObj name="Graph" r:id="rId1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572097" y="301178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122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57" y="-435160"/>
            <a:ext cx="11208469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Pt/SWNTs toward CO Sensing _ 1 </a:t>
            </a:r>
            <a:r>
              <a:rPr lang="en-US" sz="2800" dirty="0" smtClean="0"/>
              <a:t>mM_</a:t>
            </a:r>
            <a:r>
              <a:rPr lang="en-US" sz="2800" dirty="0" smtClean="0">
                <a:solidFill>
                  <a:srgbClr val="FF0000"/>
                </a:solidFill>
              </a:rPr>
              <a:t>NH</a:t>
            </a:r>
            <a:r>
              <a:rPr lang="en-US" sz="2800" baseline="-25000" dirty="0" smtClean="0">
                <a:solidFill>
                  <a:srgbClr val="FF0000"/>
                </a:solidFill>
              </a:rPr>
              <a:t>3</a:t>
            </a:r>
            <a:r>
              <a:rPr lang="en-US" sz="2800" dirty="0" smtClean="0"/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261573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0" y="4741026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4438" y="5500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-0.45V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8238" y="26074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-0.55V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38" y="474102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-0.625V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2201" y="288174"/>
            <a:ext cx="165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24" y="288898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8201" y="283216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graphicFrame>
        <p:nvGraphicFramePr>
          <p:cNvPr id="3" name="Object 2"/>
          <p:cNvGraphicFramePr>
            <a:graphicFrameLocks/>
          </p:cNvGraphicFramePr>
          <p:nvPr/>
        </p:nvGraphicFramePr>
        <p:xfrm>
          <a:off x="1627810" y="4546445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5" name="Graph" r:id="rId3" imgW="3876480" imgH="2988000" progId="Origin50.Graph">
                  <p:embed/>
                </p:oleObj>
              </mc:Choice>
              <mc:Fallback>
                <p:oleObj name="Graph" r:id="rId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7810" y="4546445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4503020" y="4557645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" name="Graph" r:id="rId5" imgW="3876480" imgH="2988000" progId="Origin50.Graph">
                  <p:embed/>
                </p:oleObj>
              </mc:Choice>
              <mc:Fallback>
                <p:oleObj name="Graph" r:id="rId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3020" y="4557645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/>
          </p:cNvGraphicFramePr>
          <p:nvPr/>
        </p:nvGraphicFramePr>
        <p:xfrm>
          <a:off x="7540752" y="4546137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7" name="Graph" r:id="rId7" imgW="3876480" imgH="2988000" progId="Origin50.Graph">
                  <p:embed/>
                </p:oleObj>
              </mc:Choice>
              <mc:Fallback>
                <p:oleObj name="Graph" r:id="rId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0752" y="4546137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/>
          </p:cNvGraphicFramePr>
          <p:nvPr/>
        </p:nvGraphicFramePr>
        <p:xfrm>
          <a:off x="1639953" y="2418830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8" name="Graph" r:id="rId9" imgW="3876480" imgH="2988000" progId="Origin50.Graph">
                  <p:embed/>
                </p:oleObj>
              </mc:Choice>
              <mc:Fallback>
                <p:oleObj name="Graph" r:id="rId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39953" y="2418830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/>
          </p:cNvGraphicFramePr>
          <p:nvPr/>
        </p:nvGraphicFramePr>
        <p:xfrm>
          <a:off x="4515163" y="2418830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" name="Graph" r:id="rId11" imgW="3876480" imgH="2988000" progId="Origin50.Graph">
                  <p:embed/>
                </p:oleObj>
              </mc:Choice>
              <mc:Fallback>
                <p:oleObj name="Graph" r:id="rId11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15163" y="2418830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/>
        </p:nvGraphicFramePr>
        <p:xfrm>
          <a:off x="7555621" y="2448484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0" name="Graph" r:id="rId13" imgW="3876480" imgH="2988000" progId="Origin50.Graph">
                  <p:embed/>
                </p:oleObj>
              </mc:Choice>
              <mc:Fallback>
                <p:oleObj name="Graph" r:id="rId1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55621" y="2448484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/>
          </p:cNvGraphicFramePr>
          <p:nvPr/>
        </p:nvGraphicFramePr>
        <p:xfrm>
          <a:off x="1629355" y="280015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" name="Graph" r:id="rId15" imgW="3876480" imgH="2988000" progId="Origin50.Graph">
                  <p:embed/>
                </p:oleObj>
              </mc:Choice>
              <mc:Fallback>
                <p:oleObj name="Graph" r:id="rId1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29355" y="280015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/>
          </p:cNvGraphicFramePr>
          <p:nvPr/>
        </p:nvGraphicFramePr>
        <p:xfrm>
          <a:off x="4503020" y="27217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" name="Graph" r:id="rId17" imgW="3876480" imgH="2988000" progId="Origin50.Graph">
                  <p:embed/>
                </p:oleObj>
              </mc:Choice>
              <mc:Fallback>
                <p:oleObj name="Graph" r:id="rId1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03020" y="27217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/>
          </p:cNvGraphicFramePr>
          <p:nvPr/>
        </p:nvGraphicFramePr>
        <p:xfrm>
          <a:off x="7497357" y="242519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" name="Graph" r:id="rId19" imgW="3876480" imgH="2988000" progId="Origin50.Graph">
                  <p:embed/>
                </p:oleObj>
              </mc:Choice>
              <mc:Fallback>
                <p:oleObj name="Graph" r:id="rId1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497357" y="242519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19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57" y="-435160"/>
            <a:ext cx="11208469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Pt/SWNTs toward CO Sensing _ 1 </a:t>
            </a:r>
            <a:r>
              <a:rPr lang="en-US" sz="2800" dirty="0" smtClean="0"/>
              <a:t>mM_</a:t>
            </a:r>
            <a:r>
              <a:rPr lang="en-US" sz="2800" dirty="0" smtClean="0">
                <a:solidFill>
                  <a:srgbClr val="FF0000"/>
                </a:solidFill>
              </a:rPr>
              <a:t>NO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 smtClean="0"/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261573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0" y="4741026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4438" y="5500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-0.45V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8238" y="26074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-0.55V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38" y="474102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-0.625V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2201" y="288174"/>
            <a:ext cx="165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24" y="288898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8201" y="283216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graphicFrame>
        <p:nvGraphicFramePr>
          <p:cNvPr id="23" name="Object 22"/>
          <p:cNvGraphicFramePr>
            <a:graphicFrameLocks/>
          </p:cNvGraphicFramePr>
          <p:nvPr/>
        </p:nvGraphicFramePr>
        <p:xfrm>
          <a:off x="1592671" y="2421774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4" name="Graph" r:id="rId3" imgW="3876480" imgH="2988000" progId="Origin50.Graph">
                  <p:embed/>
                </p:oleObj>
              </mc:Choice>
              <mc:Fallback>
                <p:oleObj name="Graph" r:id="rId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2671" y="2421774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115025"/>
              </p:ext>
            </p:extLst>
          </p:nvPr>
        </p:nvGraphicFramePr>
        <p:xfrm>
          <a:off x="4420720" y="2421774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" name="Graph" r:id="rId5" imgW="3876480" imgH="2988000" progId="Origin50.Graph">
                  <p:embed/>
                </p:oleObj>
              </mc:Choice>
              <mc:Fallback>
                <p:oleObj name="Graph" r:id="rId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20720" y="2421774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7201532"/>
              </p:ext>
            </p:extLst>
          </p:nvPr>
        </p:nvGraphicFramePr>
        <p:xfrm>
          <a:off x="7461644" y="2421774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" name="Graph" r:id="rId7" imgW="3876480" imgH="2988000" progId="Origin50.Graph">
                  <p:embed/>
                </p:oleObj>
              </mc:Choice>
              <mc:Fallback>
                <p:oleObj name="Graph" r:id="rId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61644" y="2421774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4479319"/>
              </p:ext>
            </p:extLst>
          </p:nvPr>
        </p:nvGraphicFramePr>
        <p:xfrm>
          <a:off x="7382536" y="294947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" name="Graph" r:id="rId9" imgW="3876480" imgH="2988000" progId="Origin50.Graph">
                  <p:embed/>
                </p:oleObj>
              </mc:Choice>
              <mc:Fallback>
                <p:oleObj name="Graph" r:id="rId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2536" y="294947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736792"/>
              </p:ext>
            </p:extLst>
          </p:nvPr>
        </p:nvGraphicFramePr>
        <p:xfrm>
          <a:off x="1571334" y="279784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8" name="Graph" r:id="rId11" imgW="3876480" imgH="2988000" progId="Origin50.Graph">
                  <p:embed/>
                </p:oleObj>
              </mc:Choice>
              <mc:Fallback>
                <p:oleObj name="Graph" r:id="rId11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71334" y="279784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932104"/>
              </p:ext>
            </p:extLst>
          </p:nvPr>
        </p:nvGraphicFramePr>
        <p:xfrm>
          <a:off x="4420720" y="295131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9" name="Graph" r:id="rId13" imgW="3876480" imgH="2988000" progId="Origin50.Graph">
                  <p:embed/>
                </p:oleObj>
              </mc:Choice>
              <mc:Fallback>
                <p:oleObj name="Graph" r:id="rId1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20720" y="295131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559793"/>
              </p:ext>
            </p:extLst>
          </p:nvPr>
        </p:nvGraphicFramePr>
        <p:xfrm>
          <a:off x="1580761" y="454191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" name="Graph" r:id="rId15" imgW="3876480" imgH="2988000" progId="Origin50.Graph">
                  <p:embed/>
                </p:oleObj>
              </mc:Choice>
              <mc:Fallback>
                <p:oleObj name="Graph" r:id="rId1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0761" y="454191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210630"/>
              </p:ext>
            </p:extLst>
          </p:nvPr>
        </p:nvGraphicFramePr>
        <p:xfrm>
          <a:off x="4420720" y="454191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1" name="Graph" r:id="rId17" imgW="3876480" imgH="2988000" progId="Origin50.Graph">
                  <p:embed/>
                </p:oleObj>
              </mc:Choice>
              <mc:Fallback>
                <p:oleObj name="Graph" r:id="rId1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20720" y="454191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817398"/>
              </p:ext>
            </p:extLst>
          </p:nvPr>
        </p:nvGraphicFramePr>
        <p:xfrm>
          <a:off x="7497590" y="4541913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2" name="Graph" r:id="rId19" imgW="3876480" imgH="2988000" progId="Origin50.Graph">
                  <p:embed/>
                </p:oleObj>
              </mc:Choice>
              <mc:Fallback>
                <p:oleObj name="Graph" r:id="rId1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497590" y="4541913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244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57" y="-435160"/>
            <a:ext cx="11208469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Pt/SWNTs toward CO Sensing _ 1 </a:t>
            </a:r>
            <a:r>
              <a:rPr lang="en-US" sz="2800" dirty="0" smtClean="0"/>
              <a:t>mM_</a:t>
            </a:r>
            <a:r>
              <a:rPr lang="en-US" sz="2800" dirty="0" smtClean="0">
                <a:solidFill>
                  <a:srgbClr val="FF0000"/>
                </a:solidFill>
              </a:rPr>
              <a:t>H</a:t>
            </a:r>
            <a:r>
              <a:rPr lang="en-US" sz="2800" baseline="-25000" dirty="0" smtClean="0">
                <a:solidFill>
                  <a:srgbClr val="FF0000"/>
                </a:solidFill>
              </a:rPr>
              <a:t>2</a:t>
            </a:r>
            <a:r>
              <a:rPr lang="en-US" sz="2800" dirty="0" smtClean="0"/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261573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0" y="4741026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4438" y="5500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-0.45V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8238" y="260742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-0.55V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238" y="474102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-0.625V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2201" y="288174"/>
            <a:ext cx="165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24" y="288898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8201" y="283216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0.125 C/cm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7999168"/>
              </p:ext>
            </p:extLst>
          </p:nvPr>
        </p:nvGraphicFramePr>
        <p:xfrm>
          <a:off x="4466688" y="2404915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" name="Graph" r:id="rId3" imgW="3876480" imgH="2988000" progId="Origin50.Graph">
                  <p:embed/>
                </p:oleObj>
              </mc:Choice>
              <mc:Fallback>
                <p:oleObj name="Graph" r:id="rId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6688" y="2404915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1485671"/>
              </p:ext>
            </p:extLst>
          </p:nvPr>
        </p:nvGraphicFramePr>
        <p:xfrm>
          <a:off x="4466688" y="4523639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8" name="Graph" r:id="rId5" imgW="3876480" imgH="2988000" progId="Origin50.Graph">
                  <p:embed/>
                </p:oleObj>
              </mc:Choice>
              <mc:Fallback>
                <p:oleObj name="Graph" r:id="rId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6688" y="4523639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142036"/>
              </p:ext>
            </p:extLst>
          </p:nvPr>
        </p:nvGraphicFramePr>
        <p:xfrm>
          <a:off x="4437792" y="283216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9" name="Graph" r:id="rId7" imgW="3876480" imgH="2988000" progId="Origin50.Graph">
                  <p:embed/>
                </p:oleObj>
              </mc:Choice>
              <mc:Fallback>
                <p:oleObj name="Graph" r:id="rId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37792" y="283216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375449"/>
              </p:ext>
            </p:extLst>
          </p:nvPr>
        </p:nvGraphicFramePr>
        <p:xfrm>
          <a:off x="7622832" y="2404915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" name="Graph" r:id="rId9" imgW="3876480" imgH="2988000" progId="Origin50.Graph">
                  <p:embed/>
                </p:oleObj>
              </mc:Choice>
              <mc:Fallback>
                <p:oleObj name="Graph" r:id="rId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22832" y="2404915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0667413"/>
              </p:ext>
            </p:extLst>
          </p:nvPr>
        </p:nvGraphicFramePr>
        <p:xfrm>
          <a:off x="7622832" y="4561301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" name="Graph" r:id="rId11" imgW="3876480" imgH="2988000" progId="Origin50.Graph">
                  <p:embed/>
                </p:oleObj>
              </mc:Choice>
              <mc:Fallback>
                <p:oleObj name="Graph" r:id="rId11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22832" y="4561301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156601"/>
              </p:ext>
            </p:extLst>
          </p:nvPr>
        </p:nvGraphicFramePr>
        <p:xfrm>
          <a:off x="7622832" y="319561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" name="Graph" r:id="rId13" imgW="3876480" imgH="2988000" progId="Origin50.Graph">
                  <p:embed/>
                </p:oleObj>
              </mc:Choice>
              <mc:Fallback>
                <p:oleObj name="Graph" r:id="rId13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22832" y="319561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806422"/>
              </p:ext>
            </p:extLst>
          </p:nvPr>
        </p:nvGraphicFramePr>
        <p:xfrm>
          <a:off x="1620780" y="283216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Graph" r:id="rId15" imgW="3876480" imgH="2988000" progId="Origin50.Graph">
                  <p:embed/>
                </p:oleObj>
              </mc:Choice>
              <mc:Fallback>
                <p:oleObj name="Graph" r:id="rId15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20780" y="283216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0617896"/>
              </p:ext>
            </p:extLst>
          </p:nvPr>
        </p:nvGraphicFramePr>
        <p:xfrm>
          <a:off x="1583114" y="2421774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" name="Graph" r:id="rId17" imgW="3876480" imgH="2988000" progId="Origin50.Graph">
                  <p:embed/>
                </p:oleObj>
              </mc:Choice>
              <mc:Fallback>
                <p:oleObj name="Graph" r:id="rId17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3114" y="2421774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181347"/>
              </p:ext>
            </p:extLst>
          </p:nvPr>
        </p:nvGraphicFramePr>
        <p:xfrm>
          <a:off x="1583114" y="4549879"/>
          <a:ext cx="3127248" cy="240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Graph" r:id="rId19" imgW="3876480" imgH="2988000" progId="Origin50.Graph">
                  <p:embed/>
                </p:oleObj>
              </mc:Choice>
              <mc:Fallback>
                <p:oleObj name="Graph" r:id="rId19" imgW="3876480" imgH="2988000" progId="Origin50.Graph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3114" y="4549879"/>
                        <a:ext cx="3127248" cy="240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8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719682"/>
              </p:ext>
            </p:extLst>
          </p:nvPr>
        </p:nvGraphicFramePr>
        <p:xfrm>
          <a:off x="622167" y="2374111"/>
          <a:ext cx="1036948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897"/>
                <a:gridCol w="2073897"/>
                <a:gridCol w="2073897"/>
                <a:gridCol w="2073897"/>
                <a:gridCol w="2073897"/>
              </a:tblGrid>
              <a:tr h="50933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/SWNTs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SnO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/SWNTs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/SnO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/SWNTs_ 1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/SnO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/SWNTs_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10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93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Effect of applied sensing voltage ( 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1, 2, and 3V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and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V at 100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°C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and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V at 100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°C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and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V at 100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°C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93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Effect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of temperature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( R.T. and 100 °C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93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Effect of light illumination (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Red,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Green and UV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5864" y="1885361"/>
            <a:ext cx="150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CO sensing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275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489</Words>
  <Application>Microsoft Office PowerPoint</Application>
  <PresentationFormat>Widescreen</PresentationFormat>
  <Paragraphs>143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Graph</vt:lpstr>
      <vt:lpstr>PowerPoint Presentation</vt:lpstr>
      <vt:lpstr>Pt/SWNTs _ 1 mM Photocurrent Under UV Illumination In Air</vt:lpstr>
      <vt:lpstr>Pt/SWNTs toward CO Sensing _ 1 mM Under UV Illumination 5-200 PPM CO</vt:lpstr>
      <vt:lpstr>Pt/SWNTs toward CO Sensing_ 1 mM_ 5-200 ppm CO</vt:lpstr>
      <vt:lpstr>Pt/SWNTs toward CO Sensing _ 1 mM Under UV Illumination 0.05-5 PPM CO</vt:lpstr>
      <vt:lpstr>Pt/SWNTs toward CO Sensing _ 1 mM_NH3 </vt:lpstr>
      <vt:lpstr>Pt/SWNTs toward CO Sensing _ 1 mM_NO2 </vt:lpstr>
      <vt:lpstr>Pt/SWNTs toward CO Sensing _ 1 mM_H2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</dc:creator>
  <cp:lastModifiedBy>Charles S</cp:lastModifiedBy>
  <cp:revision>30</cp:revision>
  <dcterms:created xsi:type="dcterms:W3CDTF">2013-05-14T21:55:48Z</dcterms:created>
  <dcterms:modified xsi:type="dcterms:W3CDTF">2013-05-16T21:46:27Z</dcterms:modified>
</cp:coreProperties>
</file>